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4136D-337C-4C0B-8508-D89D13D83872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7C66F-CB69-40F3-9F02-5D7E1421E2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435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AD2C-A1CB-4D37-A2CF-FED7AB44476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992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32CD-9FA8-9E50-87E5-23A21F3B2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35914-C147-6BA1-DB09-12DBA7808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A36BA-5E9C-6CB3-E22D-6EBFF22A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0047C-2228-3140-3AE6-6537166F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46DA-3538-35F4-467F-C7FE21B7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266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4913-E030-3825-5994-97FB5AB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C161-9289-DE8C-E646-F514FA811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1E89A-259D-A629-4C1A-7991BE36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8C02C-6BAE-DCBD-5087-67FEAC90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D0AC4-7C2C-8590-3F01-C695FBC2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923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D1C46-9360-3A8A-3EB0-FC023764BB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96539-3228-311A-E382-F86B8DCEA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319B-8592-65F3-67E5-AB83044A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B1B26-1608-1B77-ED91-F77555D4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4FC1-E8DE-E07B-0F36-D1FEC071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329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CC3D-099B-E6F2-F068-0F6DC055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05AD-6DE7-4AE2-61D6-A823E227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63F2-56E2-6D91-66E4-B2B9D1B9D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EFD14-1481-0C8A-59B9-8159AA04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6FAD4-3B28-7C58-0C1D-4AB4BC7C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690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2FBF-DC8E-FB73-20F9-DE0F994A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1ED05-E1DA-28FC-6104-5810E208D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F67D1-F7C5-ACA6-7C2C-976C2708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9D263-E5EA-B808-9A98-0CD995BDE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DAAAC-A66C-2D7F-4C82-6C2A3A6B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300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CF80-2122-687D-1E87-EDC2032F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5CDD4-A1D2-1455-2FCA-EFEB1E9AD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CC4ED-EAB9-68D4-59E5-8DDAA6F13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111E8-AC8C-9DFD-2150-96EF18A0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07CD9-878E-C911-C5FE-1FDFBEC7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9B017-EDB1-0652-E315-67F4E329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93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6334-6B1B-75DF-85D4-8866D12D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137E9-E69B-7388-53E0-3A0F193CF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1F347-BC3D-069B-F722-E79D2DAF7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F7274-65EF-F419-B5E8-40B032120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9B1A-58D8-AFFE-C533-5D931E15A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4F393-2492-AD6D-0CE5-9F7D9501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64695-CEBE-EABB-FFCD-8F783B209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B4902-56B1-846C-1AFC-DEFD65EB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09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B066-9911-AAF5-E0C1-7DFB2B00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F23B2-9C30-FF21-0FA8-B83FEED3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73078-63AF-E8DE-1677-01DC7DF1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9DDB6-EA11-FF62-0215-AE807500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21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B1E3B-3C28-FC9D-CED3-CAA8C44B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702B8-DCB1-1C44-E0AF-39153A2D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FE6CD-D922-DB48-3DD5-0C57D9D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635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1E13-25F8-77F1-9425-C85982C5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4628-52E7-5251-FFD3-8840DD853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C0DA4-648C-A9FE-91DA-12095701B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82017-6EBC-10A6-6C3F-F8967DAA2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3AFA2-5019-6E3E-1F9F-CC7BF0325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FBECE-6A16-EF18-743B-418C16D5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9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4A04-74C5-D51B-2666-506012A3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12CB3-89DC-B3D1-9A56-DFB36F8EE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D85E8-67C2-071B-62B6-55F79724B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D2148-EC34-8F5A-D865-E733006D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018EE-87C8-A331-F0E0-57386DAB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B3CED-A3A0-9477-62EC-5BA69C91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52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4C6DC-ABA2-B466-6074-7AFD7B6A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0D8C8-D12D-163B-9474-992BFBBB6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F7E3-DF03-4902-8B98-C2C6A03D0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9026E-7966-26CE-4DA1-7CF74EC45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F9F6D-BF4C-D84E-6C38-4410593CF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218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2FF4B6-F634-CB3A-9693-CB040E6B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76" y="2771548"/>
            <a:ext cx="680540" cy="48151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C63174-DDB4-3801-C859-8691A422DD9B}"/>
              </a:ext>
            </a:extLst>
          </p:cNvPr>
          <p:cNvSpPr/>
          <p:nvPr/>
        </p:nvSpPr>
        <p:spPr>
          <a:xfrm>
            <a:off x="3011564" y="930239"/>
            <a:ext cx="2034627" cy="144989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8733A-E158-0FB2-C800-118C20A39314}"/>
              </a:ext>
            </a:extLst>
          </p:cNvPr>
          <p:cNvSpPr txBox="1"/>
          <p:nvPr/>
        </p:nvSpPr>
        <p:spPr>
          <a:xfrm>
            <a:off x="3398898" y="632227"/>
            <a:ext cx="1244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1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A0EBF9-963A-5E43-9A28-19E0261B0460}"/>
              </a:ext>
            </a:extLst>
          </p:cNvPr>
          <p:cNvSpPr/>
          <p:nvPr/>
        </p:nvSpPr>
        <p:spPr>
          <a:xfrm>
            <a:off x="3251042" y="1151541"/>
            <a:ext cx="557430" cy="527296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D0CA6-915F-3023-68E6-67C3D7DC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788" y="1148581"/>
            <a:ext cx="320219" cy="219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97F629-5DA9-E08D-3C3A-0075BE46F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110" y="1337678"/>
            <a:ext cx="245159" cy="245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E8D7A3-F6CC-86DF-2810-0AE5432F54F8}"/>
              </a:ext>
            </a:extLst>
          </p:cNvPr>
          <p:cNvCxnSpPr>
            <a:stCxn id="4" idx="2"/>
          </p:cNvCxnSpPr>
          <p:nvPr/>
        </p:nvCxnSpPr>
        <p:spPr>
          <a:xfrm>
            <a:off x="1571746" y="3253062"/>
            <a:ext cx="0" cy="4680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E7CC07-174A-A7CC-4A53-FE2D6918C9C8}"/>
              </a:ext>
            </a:extLst>
          </p:cNvPr>
          <p:cNvSpPr txBox="1"/>
          <p:nvPr/>
        </p:nvSpPr>
        <p:spPr>
          <a:xfrm>
            <a:off x="3791913" y="1380753"/>
            <a:ext cx="36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E50F11-773C-108F-2AC7-BC3E2B5A0EDB}"/>
              </a:ext>
            </a:extLst>
          </p:cNvPr>
          <p:cNvSpPr/>
          <p:nvPr/>
        </p:nvSpPr>
        <p:spPr>
          <a:xfrm>
            <a:off x="4181412" y="1140781"/>
            <a:ext cx="543782" cy="538056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DEA906-25C5-7F45-A567-D2CA78E4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030" y="1169768"/>
            <a:ext cx="320219" cy="219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45517B-F4EB-0BA6-6A5D-494E49602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331" y="1354646"/>
            <a:ext cx="245159" cy="245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6C52C8-1646-636B-8774-EC5BFA48FD63}"/>
              </a:ext>
            </a:extLst>
          </p:cNvPr>
          <p:cNvSpPr txBox="1"/>
          <p:nvPr/>
        </p:nvSpPr>
        <p:spPr>
          <a:xfrm>
            <a:off x="3171019" y="1637090"/>
            <a:ext cx="7640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TX-VM1</a:t>
            </a:r>
            <a:endParaRPr lang="en-SG" sz="1100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BD74CB-2F0E-8227-6E9D-F529491DE30F}"/>
              </a:ext>
            </a:extLst>
          </p:cNvPr>
          <p:cNvSpPr txBox="1"/>
          <p:nvPr/>
        </p:nvSpPr>
        <p:spPr>
          <a:xfrm>
            <a:off x="4104969" y="1646744"/>
            <a:ext cx="644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TX-VM4</a:t>
            </a:r>
            <a:endParaRPr lang="en-SG" sz="1100" dirty="0">
              <a:solidFill>
                <a:srgbClr val="00206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4473636-F5FE-8138-83C1-075BFCE92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24" y="3692304"/>
            <a:ext cx="698583" cy="3791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3" name="Cloud 82">
            <a:extLst>
              <a:ext uri="{FF2B5EF4-FFF2-40B4-BE49-F238E27FC236}">
                <a16:creationId xmlns:a16="http://schemas.microsoft.com/office/drawing/2014/main" id="{D0AC0E69-6995-B54A-6FCF-66E52C5A991A}"/>
              </a:ext>
            </a:extLst>
          </p:cNvPr>
          <p:cNvSpPr/>
          <p:nvPr/>
        </p:nvSpPr>
        <p:spPr>
          <a:xfrm>
            <a:off x="922062" y="1766291"/>
            <a:ext cx="1299369" cy="6321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Internet</a:t>
            </a:r>
            <a:r>
              <a:rPr lang="en-US" dirty="0"/>
              <a:t> </a:t>
            </a:r>
            <a:endParaRPr lang="en-SG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F63F861-C03C-19BB-D4E3-AE4D04458B0C}"/>
              </a:ext>
            </a:extLst>
          </p:cNvPr>
          <p:cNvCxnSpPr>
            <a:cxnSpLocks/>
          </p:cNvCxnSpPr>
          <p:nvPr/>
        </p:nvCxnSpPr>
        <p:spPr>
          <a:xfrm>
            <a:off x="1571746" y="2380136"/>
            <a:ext cx="0" cy="3747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449464F-39A6-0932-E200-2BD00C309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226" y="949818"/>
            <a:ext cx="396581" cy="43968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031EF6B-5758-8F43-C382-B1064C82CD77}"/>
              </a:ext>
            </a:extLst>
          </p:cNvPr>
          <p:cNvSpPr txBox="1"/>
          <p:nvPr/>
        </p:nvSpPr>
        <p:spPr>
          <a:xfrm>
            <a:off x="1016828" y="625450"/>
            <a:ext cx="11254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CTF Participants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767E8F8-3BE5-29B7-0E33-54A2DF56C6FF}"/>
              </a:ext>
            </a:extLst>
          </p:cNvPr>
          <p:cNvCxnSpPr>
            <a:stCxn id="12" idx="2"/>
            <a:endCxn id="83" idx="3"/>
          </p:cNvCxnSpPr>
          <p:nvPr/>
        </p:nvCxnSpPr>
        <p:spPr>
          <a:xfrm flipH="1">
            <a:off x="1571747" y="1389507"/>
            <a:ext cx="0" cy="4129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B67718-3186-AE88-C377-51838D86C060}"/>
              </a:ext>
            </a:extLst>
          </p:cNvPr>
          <p:cNvSpPr txBox="1"/>
          <p:nvPr/>
        </p:nvSpPr>
        <p:spPr>
          <a:xfrm>
            <a:off x="1556931" y="2328692"/>
            <a:ext cx="9466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Firewall and Gateway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6358F5-12DB-4FFE-260D-A2F5DFA0D040}"/>
              </a:ext>
            </a:extLst>
          </p:cNvPr>
          <p:cNvSpPr txBox="1"/>
          <p:nvPr/>
        </p:nvSpPr>
        <p:spPr>
          <a:xfrm>
            <a:off x="1585291" y="4105657"/>
            <a:ext cx="9642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Forward Router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20558793-E9BE-E35E-F1B0-7D12FE06B84A}"/>
              </a:ext>
            </a:extLst>
          </p:cNvPr>
          <p:cNvCxnSpPr>
            <a:cxnSpLocks/>
            <a:stCxn id="36" idx="3"/>
            <a:endCxn id="5" idx="1"/>
          </p:cNvCxnSpPr>
          <p:nvPr/>
        </p:nvCxnSpPr>
        <p:spPr>
          <a:xfrm flipV="1">
            <a:off x="1934807" y="1655188"/>
            <a:ext cx="1076757" cy="222667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1BA52E5-FEA7-F820-7628-D50C220D7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677" y="1579680"/>
            <a:ext cx="255256" cy="261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0516618-1051-F93F-81E1-C52A48F9B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8791" y="1574581"/>
            <a:ext cx="255256" cy="2616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72" name="Graphic 71" descr="Web design with solid fill">
            <a:extLst>
              <a:ext uri="{FF2B5EF4-FFF2-40B4-BE49-F238E27FC236}">
                <a16:creationId xmlns:a16="http://schemas.microsoft.com/office/drawing/2014/main" id="{A478BB4F-F49A-31CB-729D-6560974918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7233" y="1896015"/>
            <a:ext cx="486375" cy="486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04DC4-E5BF-0256-69AC-B23E3EC57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8467" y="698684"/>
            <a:ext cx="396581" cy="2901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EAB7115-BEFC-BA79-D618-D2F04AA685E6}"/>
              </a:ext>
            </a:extLst>
          </p:cNvPr>
          <p:cNvSpPr txBox="1"/>
          <p:nvPr/>
        </p:nvSpPr>
        <p:spPr>
          <a:xfrm>
            <a:off x="3167933" y="937011"/>
            <a:ext cx="1756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CTF Challenge Host VMs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3BFF4E19-DA72-1762-9AFD-96F1E53D13C8}"/>
              </a:ext>
            </a:extLst>
          </p:cNvPr>
          <p:cNvCxnSpPr>
            <a:cxnSpLocks/>
            <a:stCxn id="72" idx="3"/>
            <a:endCxn id="67" idx="1"/>
          </p:cNvCxnSpPr>
          <p:nvPr/>
        </p:nvCxnSpPr>
        <p:spPr>
          <a:xfrm flipV="1">
            <a:off x="4643608" y="1705387"/>
            <a:ext cx="295183" cy="4338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3A4B109-01F6-6BBF-C82C-6BA1A8FF4F5F}"/>
              </a:ext>
            </a:extLst>
          </p:cNvPr>
          <p:cNvCxnSpPr>
            <a:cxnSpLocks/>
          </p:cNvCxnSpPr>
          <p:nvPr/>
        </p:nvCxnSpPr>
        <p:spPr>
          <a:xfrm flipV="1">
            <a:off x="4400420" y="1700645"/>
            <a:ext cx="0" cy="2731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4E0DCE68-F765-55D0-97FE-74190C3B8BD4}"/>
              </a:ext>
            </a:extLst>
          </p:cNvPr>
          <p:cNvCxnSpPr>
            <a:cxnSpLocks/>
            <a:stCxn id="72" idx="1"/>
            <a:endCxn id="10" idx="3"/>
          </p:cNvCxnSpPr>
          <p:nvPr/>
        </p:nvCxnSpPr>
        <p:spPr>
          <a:xfrm rot="10800000">
            <a:off x="3808473" y="1415189"/>
            <a:ext cx="348761" cy="7240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6494281-2636-5E8D-59CE-83DB59230251}"/>
              </a:ext>
            </a:extLst>
          </p:cNvPr>
          <p:cNvSpPr txBox="1"/>
          <p:nvPr/>
        </p:nvSpPr>
        <p:spPr>
          <a:xfrm>
            <a:off x="2999298" y="1952464"/>
            <a:ext cx="1129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</a:rPr>
              <a:t>Cpu</a:t>
            </a:r>
            <a:r>
              <a:rPr lang="en-US" sz="1100" b="1" dirty="0">
                <a:solidFill>
                  <a:srgbClr val="002060"/>
                </a:solidFill>
              </a:rPr>
              <a:t>%, 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Ram%, Ping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1505576-8578-8C37-11B0-E33DB8F6CF72}"/>
              </a:ext>
            </a:extLst>
          </p:cNvPr>
          <p:cNvCxnSpPr>
            <a:cxnSpLocks/>
          </p:cNvCxnSpPr>
          <p:nvPr/>
        </p:nvCxnSpPr>
        <p:spPr>
          <a:xfrm>
            <a:off x="3808901" y="2256010"/>
            <a:ext cx="3456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E0E1915-8FB3-93E7-A5E0-C58A74336BF0}"/>
              </a:ext>
            </a:extLst>
          </p:cNvPr>
          <p:cNvSpPr/>
          <p:nvPr/>
        </p:nvSpPr>
        <p:spPr>
          <a:xfrm>
            <a:off x="2999298" y="2683502"/>
            <a:ext cx="2034627" cy="34063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7E9DB2-3EA2-1383-7E45-FA2A157C6DD4}"/>
              </a:ext>
            </a:extLst>
          </p:cNvPr>
          <p:cNvSpPr txBox="1"/>
          <p:nvPr/>
        </p:nvSpPr>
        <p:spPr>
          <a:xfrm>
            <a:off x="3791913" y="2646127"/>
            <a:ext cx="36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8447ACC-DEAF-3E6C-FC84-4C8E24384646}"/>
              </a:ext>
            </a:extLst>
          </p:cNvPr>
          <p:cNvSpPr/>
          <p:nvPr/>
        </p:nvSpPr>
        <p:spPr>
          <a:xfrm>
            <a:off x="2991090" y="3566813"/>
            <a:ext cx="2034627" cy="144989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E3F3361-03B6-700E-F7AE-B00C08F23AD4}"/>
              </a:ext>
            </a:extLst>
          </p:cNvPr>
          <p:cNvSpPr txBox="1"/>
          <p:nvPr/>
        </p:nvSpPr>
        <p:spPr>
          <a:xfrm>
            <a:off x="3378423" y="3268801"/>
            <a:ext cx="132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14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A169A82-E2A1-4653-641E-BF512AFF5B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7993" y="3335258"/>
            <a:ext cx="396581" cy="2901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52C3F98-76A3-C115-DC55-A2B1FC5A1D0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2482630" y="2853821"/>
            <a:ext cx="5166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9FAD3B5-D4ED-2064-1820-C6F7983834BB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2251861" y="4091730"/>
            <a:ext cx="816342" cy="37122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7FFE2B16-B76F-2F82-15CC-0FFBF910FD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0023" y="3904057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B478429-6EAE-440E-182D-71B197FE5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7269" y="3904057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E8AF1C0A-90F7-6EA9-1DC2-574298DC08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4897" y="3897711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5826FA51-42AA-1251-05CE-8F731F14AC93}"/>
              </a:ext>
            </a:extLst>
          </p:cNvPr>
          <p:cNvSpPr txBox="1"/>
          <p:nvPr/>
        </p:nvSpPr>
        <p:spPr>
          <a:xfrm>
            <a:off x="2985554" y="3657475"/>
            <a:ext cx="18612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CTF Challenge Host Dockers</a:t>
            </a:r>
          </a:p>
        </p:txBody>
      </p:sp>
      <p:pic>
        <p:nvPicPr>
          <p:cNvPr id="120" name="Graphic 119" descr="Web design with solid fill">
            <a:extLst>
              <a:ext uri="{FF2B5EF4-FFF2-40B4-BE49-F238E27FC236}">
                <a16:creationId xmlns:a16="http://schemas.microsoft.com/office/drawing/2014/main" id="{8CB73D22-ADDA-AB6D-8E2B-D52BCDB04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8532" y="4503682"/>
            <a:ext cx="486375" cy="486375"/>
          </a:xfrm>
          <a:prstGeom prst="rect">
            <a:avLst/>
          </a:prstGeom>
        </p:spPr>
      </p:pic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837A284-6C54-FA98-4D1D-51508C510539}"/>
              </a:ext>
            </a:extLst>
          </p:cNvPr>
          <p:cNvCxnSpPr>
            <a:cxnSpLocks/>
            <a:stCxn id="120" idx="1"/>
            <a:endCxn id="116" idx="2"/>
          </p:cNvCxnSpPr>
          <p:nvPr/>
        </p:nvCxnSpPr>
        <p:spPr>
          <a:xfrm rot="10800000">
            <a:off x="3378424" y="4366200"/>
            <a:ext cx="360109" cy="38067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39AED70-CB75-AF53-1A4E-E253F6A712CD}"/>
              </a:ext>
            </a:extLst>
          </p:cNvPr>
          <p:cNvCxnSpPr>
            <a:cxnSpLocks/>
          </p:cNvCxnSpPr>
          <p:nvPr/>
        </p:nvCxnSpPr>
        <p:spPr>
          <a:xfrm flipH="1" flipV="1">
            <a:off x="3971248" y="4367120"/>
            <a:ext cx="0" cy="25713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8FCB12EC-96D6-5E89-C7A1-45D3116B5E8D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4167122" y="4359854"/>
            <a:ext cx="516175" cy="272222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FB5DF0D2-DB6D-A8C7-DD6B-32EEE0E5B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370" y="4591174"/>
            <a:ext cx="255256" cy="2616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017CE58-CA13-7845-63EE-49D71A418607}"/>
              </a:ext>
            </a:extLst>
          </p:cNvPr>
          <p:cNvCxnSpPr>
            <a:cxnSpLocks/>
          </p:cNvCxnSpPr>
          <p:nvPr/>
        </p:nvCxnSpPr>
        <p:spPr>
          <a:xfrm flipV="1">
            <a:off x="4189030" y="4776953"/>
            <a:ext cx="693656" cy="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Graphic 134" descr="Web design with solid fill">
            <a:extLst>
              <a:ext uri="{FF2B5EF4-FFF2-40B4-BE49-F238E27FC236}">
                <a16:creationId xmlns:a16="http://schemas.microsoft.com/office/drawing/2014/main" id="{6783C58B-7FB5-2402-3A51-0B2D869D4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9779" y="5101950"/>
            <a:ext cx="486375" cy="486375"/>
          </a:xfrm>
          <a:prstGeom prst="rect">
            <a:avLst/>
          </a:prstGeom>
        </p:spPr>
      </p:pic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526B59A2-5DD6-BD0D-5B78-65146924CBC2}"/>
              </a:ext>
            </a:extLst>
          </p:cNvPr>
          <p:cNvCxnSpPr>
            <a:cxnSpLocks/>
            <a:stCxn id="135" idx="1"/>
            <a:endCxn id="36" idx="2"/>
          </p:cNvCxnSpPr>
          <p:nvPr/>
        </p:nvCxnSpPr>
        <p:spPr>
          <a:xfrm rot="10800000">
            <a:off x="1585517" y="4071414"/>
            <a:ext cx="2984263" cy="1273725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B037CAD-7BAD-5808-D6F4-6D804BA21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643" y="4554706"/>
            <a:ext cx="255256" cy="261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4B36FBFB-4CE5-BD94-CB02-9EAECD7611D4}"/>
              </a:ext>
            </a:extLst>
          </p:cNvPr>
          <p:cNvSpPr/>
          <p:nvPr/>
        </p:nvSpPr>
        <p:spPr>
          <a:xfrm>
            <a:off x="6256335" y="1504816"/>
            <a:ext cx="1115090" cy="4035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Communication  Module</a:t>
            </a:r>
            <a:endParaRPr lang="en-SG" sz="1100" b="1" dirty="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B5290B4-E6C6-3751-3BDD-C2542B9712FC}"/>
              </a:ext>
            </a:extLst>
          </p:cNvPr>
          <p:cNvCxnSpPr>
            <a:stCxn id="67" idx="3"/>
            <a:endCxn id="142" idx="1"/>
          </p:cNvCxnSpPr>
          <p:nvPr/>
        </p:nvCxnSpPr>
        <p:spPr>
          <a:xfrm>
            <a:off x="5194047" y="1705387"/>
            <a:ext cx="1062288" cy="11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50581020-EE1C-EDD3-999A-2ABB11B04279}"/>
              </a:ext>
            </a:extLst>
          </p:cNvPr>
          <p:cNvCxnSpPr>
            <a:cxnSpLocks/>
            <a:stCxn id="103" idx="3"/>
          </p:cNvCxnSpPr>
          <p:nvPr/>
        </p:nvCxnSpPr>
        <p:spPr>
          <a:xfrm flipV="1">
            <a:off x="5033925" y="1710485"/>
            <a:ext cx="691266" cy="1143336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B15B07B0-C4A3-C23B-303D-D79FD1436ACA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5138626" y="2853820"/>
            <a:ext cx="586565" cy="186816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6E82FF6-C28F-30D9-E613-40ABB1027E7D}"/>
              </a:ext>
            </a:extLst>
          </p:cNvPr>
          <p:cNvCxnSpPr>
            <a:cxnSpLocks/>
          </p:cNvCxnSpPr>
          <p:nvPr/>
        </p:nvCxnSpPr>
        <p:spPr>
          <a:xfrm flipV="1">
            <a:off x="5010834" y="4746869"/>
            <a:ext cx="694467" cy="608370"/>
          </a:xfrm>
          <a:prstGeom prst="bentConnector3">
            <a:avLst>
              <a:gd name="adj1" fmla="val 102668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05C09586-893F-7431-3A85-923391D8477F}"/>
              </a:ext>
            </a:extLst>
          </p:cNvPr>
          <p:cNvSpPr txBox="1"/>
          <p:nvPr/>
        </p:nvSpPr>
        <p:spPr>
          <a:xfrm>
            <a:off x="4551820" y="2135203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7" name="Graphic 156" descr="Web design with solid fill">
            <a:extLst>
              <a:ext uri="{FF2B5EF4-FFF2-40B4-BE49-F238E27FC236}">
                <a16:creationId xmlns:a16="http://schemas.microsoft.com/office/drawing/2014/main" id="{649E67CF-AEBD-5751-F1BC-33FDAF34E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53303" y="2597314"/>
            <a:ext cx="486375" cy="48637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C615D95-9A77-8E7A-4873-807EE718C117}"/>
              </a:ext>
            </a:extLst>
          </p:cNvPr>
          <p:cNvSpPr txBox="1"/>
          <p:nvPr/>
        </p:nvSpPr>
        <p:spPr>
          <a:xfrm>
            <a:off x="2881478" y="2441990"/>
            <a:ext cx="1332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N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5591B19-6DA8-E314-884B-BC82DED6DE7E}"/>
              </a:ext>
            </a:extLst>
          </p:cNvPr>
          <p:cNvSpPr txBox="1"/>
          <p:nvPr/>
        </p:nvSpPr>
        <p:spPr>
          <a:xfrm>
            <a:off x="4393023" y="3019636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D7854B1-F4BA-1257-4899-7AB9B512CF2F}"/>
              </a:ext>
            </a:extLst>
          </p:cNvPr>
          <p:cNvSpPr txBox="1"/>
          <p:nvPr/>
        </p:nvSpPr>
        <p:spPr>
          <a:xfrm>
            <a:off x="4089953" y="4787345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7C5FE35-19B6-EA0B-C393-23787DC06E8E}"/>
              </a:ext>
            </a:extLst>
          </p:cNvPr>
          <p:cNvSpPr txBox="1"/>
          <p:nvPr/>
        </p:nvSpPr>
        <p:spPr>
          <a:xfrm>
            <a:off x="4535858" y="5469342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BB2C6AD-AD59-F1C4-677E-2BDB9A13F7D4}"/>
              </a:ext>
            </a:extLst>
          </p:cNvPr>
          <p:cNvSpPr/>
          <p:nvPr/>
        </p:nvSpPr>
        <p:spPr>
          <a:xfrm>
            <a:off x="7747552" y="1492476"/>
            <a:ext cx="946628" cy="4035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Monitor Hub</a:t>
            </a:r>
            <a:endParaRPr lang="en-SG" sz="1100" b="1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CB79442-D0A0-1457-A954-9E3E5A3D3000}"/>
              </a:ext>
            </a:extLst>
          </p:cNvPr>
          <p:cNvCxnSpPr>
            <a:cxnSpLocks/>
            <a:stCxn id="142" idx="3"/>
            <a:endCxn id="162" idx="1"/>
          </p:cNvCxnSpPr>
          <p:nvPr/>
        </p:nvCxnSpPr>
        <p:spPr>
          <a:xfrm flipV="1">
            <a:off x="7371425" y="1694246"/>
            <a:ext cx="376127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8" name="Picture 167">
            <a:extLst>
              <a:ext uri="{FF2B5EF4-FFF2-40B4-BE49-F238E27FC236}">
                <a16:creationId xmlns:a16="http://schemas.microsoft.com/office/drawing/2014/main" id="{2E85E133-A1CB-75CE-680E-9DC6CC750D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6040" y="1302656"/>
            <a:ext cx="586565" cy="6881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B3FFFA5-196F-636B-B356-DF1E67517DFD}"/>
              </a:ext>
            </a:extLst>
          </p:cNvPr>
          <p:cNvCxnSpPr>
            <a:cxnSpLocks/>
            <a:endCxn id="168" idx="1"/>
          </p:cNvCxnSpPr>
          <p:nvPr/>
        </p:nvCxnSpPr>
        <p:spPr>
          <a:xfrm flipV="1">
            <a:off x="8694180" y="1646744"/>
            <a:ext cx="291860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33030D17-F92A-BBBA-9951-E975638F8D7F}"/>
              </a:ext>
            </a:extLst>
          </p:cNvPr>
          <p:cNvSpPr txBox="1"/>
          <p:nvPr/>
        </p:nvSpPr>
        <p:spPr>
          <a:xfrm>
            <a:off x="8694180" y="1048176"/>
            <a:ext cx="1069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Raw Database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1F473ED-212D-8DA9-B569-082ACE849165}"/>
              </a:ext>
            </a:extLst>
          </p:cNvPr>
          <p:cNvSpPr/>
          <p:nvPr/>
        </p:nvSpPr>
        <p:spPr>
          <a:xfrm>
            <a:off x="7559488" y="2227982"/>
            <a:ext cx="111509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Data Manager </a:t>
            </a:r>
            <a:endParaRPr lang="en-SG" sz="1100" b="1" dirty="0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C5E5403C-A959-36AE-7328-E4E7FF28DFCE}"/>
              </a:ext>
            </a:extLst>
          </p:cNvPr>
          <p:cNvCxnSpPr>
            <a:cxnSpLocks/>
            <a:stCxn id="168" idx="2"/>
            <a:endCxn id="172" idx="3"/>
          </p:cNvCxnSpPr>
          <p:nvPr/>
        </p:nvCxnSpPr>
        <p:spPr>
          <a:xfrm rot="5400000">
            <a:off x="8766043" y="1899367"/>
            <a:ext cx="421817" cy="604745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DA05359-7979-F2AC-56CF-BF781D0C1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8490" y="2697843"/>
            <a:ext cx="691266" cy="683069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E0662AD1-AF02-7EEA-0A43-3B96C5725BA3}"/>
              </a:ext>
            </a:extLst>
          </p:cNvPr>
          <p:cNvSpPr txBox="1"/>
          <p:nvPr/>
        </p:nvSpPr>
        <p:spPr>
          <a:xfrm>
            <a:off x="6122281" y="3436008"/>
            <a:ext cx="106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Info Database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CA5F31A5-9F8F-4029-C9FB-E2BD7F0C84F1}"/>
              </a:ext>
            </a:extLst>
          </p:cNvPr>
          <p:cNvCxnSpPr>
            <a:cxnSpLocks/>
            <a:stCxn id="172" idx="1"/>
            <a:endCxn id="176" idx="0"/>
          </p:cNvCxnSpPr>
          <p:nvPr/>
        </p:nvCxnSpPr>
        <p:spPr>
          <a:xfrm rot="10800000" flipV="1">
            <a:off x="6574124" y="2412647"/>
            <a:ext cx="985365" cy="285195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Picture 4">
            <a:extLst>
              <a:ext uri="{FF2B5EF4-FFF2-40B4-BE49-F238E27FC236}">
                <a16:creationId xmlns:a16="http://schemas.microsoft.com/office/drawing/2014/main" id="{F75B40F0-0B4E-8E65-5766-655FE95DE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425" y="2854522"/>
            <a:ext cx="994754" cy="44211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1F5775D4-C5E9-AC77-2413-8AA7F25F103C}"/>
              </a:ext>
            </a:extLst>
          </p:cNvPr>
          <p:cNvSpPr/>
          <p:nvPr/>
        </p:nvSpPr>
        <p:spPr>
          <a:xfrm>
            <a:off x="6971360" y="2958744"/>
            <a:ext cx="309535" cy="16126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686E79A-D97A-870F-6CF8-2671458F3E3E}"/>
              </a:ext>
            </a:extLst>
          </p:cNvPr>
          <p:cNvSpPr/>
          <p:nvPr/>
        </p:nvSpPr>
        <p:spPr>
          <a:xfrm>
            <a:off x="8694180" y="2882784"/>
            <a:ext cx="780067" cy="4218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Message Sender</a:t>
            </a:r>
            <a:endParaRPr lang="en-SG" sz="1100" b="1" dirty="0"/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85D49E0-D0D8-C14B-6D29-87AD56DFFC6B}"/>
              </a:ext>
            </a:extLst>
          </p:cNvPr>
          <p:cNvCxnSpPr>
            <a:cxnSpLocks/>
          </p:cNvCxnSpPr>
          <p:nvPr/>
        </p:nvCxnSpPr>
        <p:spPr>
          <a:xfrm>
            <a:off x="7659415" y="2580489"/>
            <a:ext cx="0" cy="28351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F75880FD-403F-A3E1-317B-FA66D716F2C9}"/>
              </a:ext>
            </a:extLst>
          </p:cNvPr>
          <p:cNvCxnSpPr>
            <a:cxnSpLocks/>
            <a:stCxn id="172" idx="2"/>
            <a:endCxn id="185" idx="0"/>
          </p:cNvCxnSpPr>
          <p:nvPr/>
        </p:nvCxnSpPr>
        <p:spPr>
          <a:xfrm rot="16200000" flipH="1">
            <a:off x="8457888" y="2256458"/>
            <a:ext cx="285470" cy="96718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Picture 192">
            <a:extLst>
              <a:ext uri="{FF2B5EF4-FFF2-40B4-BE49-F238E27FC236}">
                <a16:creationId xmlns:a16="http://schemas.microsoft.com/office/drawing/2014/main" id="{7A8B5211-A1E4-D71F-3924-791A5EF80B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84" y="3886368"/>
            <a:ext cx="2446921" cy="1315220"/>
          </a:xfrm>
          <a:prstGeom prst="rect">
            <a:avLst/>
          </a:prstGeom>
        </p:spPr>
      </p:pic>
      <p:pic>
        <p:nvPicPr>
          <p:cNvPr id="194" name="Picture 4">
            <a:extLst>
              <a:ext uri="{FF2B5EF4-FFF2-40B4-BE49-F238E27FC236}">
                <a16:creationId xmlns:a16="http://schemas.microsoft.com/office/drawing/2014/main" id="{F68E5A1E-F7B5-91BA-9055-5BB0833BC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266" y="5182642"/>
            <a:ext cx="410339" cy="41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3D0B8ACB-3546-8DCF-E74B-1E83F7EAC103}"/>
              </a:ext>
            </a:extLst>
          </p:cNvPr>
          <p:cNvCxnSpPr>
            <a:cxnSpLocks/>
          </p:cNvCxnSpPr>
          <p:nvPr/>
        </p:nvCxnSpPr>
        <p:spPr>
          <a:xfrm>
            <a:off x="7659641" y="3296635"/>
            <a:ext cx="0" cy="57253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6971FB3C-573E-380B-CF69-6FAA78C892EE}"/>
              </a:ext>
            </a:extLst>
          </p:cNvPr>
          <p:cNvSpPr txBox="1"/>
          <p:nvPr/>
        </p:nvSpPr>
        <p:spPr>
          <a:xfrm>
            <a:off x="6122281" y="5484731"/>
            <a:ext cx="1537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Monitor Dashboards 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8" name="Picture 197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B929EB22-B24D-7422-C828-1BB3C07C44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014" y="3634097"/>
            <a:ext cx="586565" cy="1269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9" name="Picture 19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9CD757-D26C-AB3C-7DE1-07DBB0F8DA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32" y="4187997"/>
            <a:ext cx="2319952" cy="12566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1C63026E-058A-5168-C4EF-92E7AEBF046A}"/>
              </a:ext>
            </a:extLst>
          </p:cNvPr>
          <p:cNvSpPr txBox="1"/>
          <p:nvPr/>
        </p:nvSpPr>
        <p:spPr>
          <a:xfrm>
            <a:off x="9083120" y="3356274"/>
            <a:ext cx="1174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Telegram Group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94A93BB9-7E1D-8F76-41E5-3A9980500CF5}"/>
              </a:ext>
            </a:extLst>
          </p:cNvPr>
          <p:cNvCxnSpPr>
            <a:cxnSpLocks/>
            <a:endCxn id="198" idx="1"/>
          </p:cNvCxnSpPr>
          <p:nvPr/>
        </p:nvCxnSpPr>
        <p:spPr>
          <a:xfrm rot="16200000" flipH="1">
            <a:off x="8503549" y="3641162"/>
            <a:ext cx="964027" cy="290904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8950ECD7-2C2F-5D94-A0E2-A8F7958AFE00}"/>
              </a:ext>
            </a:extLst>
          </p:cNvPr>
          <p:cNvCxnSpPr>
            <a:cxnSpLocks/>
            <a:endCxn id="194" idx="0"/>
          </p:cNvCxnSpPr>
          <p:nvPr/>
        </p:nvCxnSpPr>
        <p:spPr>
          <a:xfrm flipH="1">
            <a:off x="9367436" y="4925844"/>
            <a:ext cx="0" cy="256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EA4F1CE-9D3A-B9DF-CDE8-0CD70AE1DF84}"/>
              </a:ext>
            </a:extLst>
          </p:cNvPr>
          <p:cNvCxnSpPr>
            <a:cxnSpLocks/>
          </p:cNvCxnSpPr>
          <p:nvPr/>
        </p:nvCxnSpPr>
        <p:spPr>
          <a:xfrm>
            <a:off x="8674578" y="5356152"/>
            <a:ext cx="4854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3357393C-9087-2291-5018-0B832FB0AF20}"/>
              </a:ext>
            </a:extLst>
          </p:cNvPr>
          <p:cNvSpPr txBox="1"/>
          <p:nvPr/>
        </p:nvSpPr>
        <p:spPr>
          <a:xfrm>
            <a:off x="8410181" y="5477036"/>
            <a:ext cx="1738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Admin and Support Team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44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63879B-1A7F-0A59-6846-B8448D98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9" y="864709"/>
            <a:ext cx="9760363" cy="5246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6CF5DD-ADB6-A133-F130-722A91DA8CA8}"/>
              </a:ext>
            </a:extLst>
          </p:cNvPr>
          <p:cNvCxnSpPr>
            <a:cxnSpLocks/>
          </p:cNvCxnSpPr>
          <p:nvPr/>
        </p:nvCxnSpPr>
        <p:spPr>
          <a:xfrm>
            <a:off x="9241245" y="645160"/>
            <a:ext cx="0" cy="921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0E62EC-3830-EFEB-F38A-DECCEFF4EB34}"/>
              </a:ext>
            </a:extLst>
          </p:cNvPr>
          <p:cNvSpPr txBox="1"/>
          <p:nvPr/>
        </p:nvSpPr>
        <p:spPr>
          <a:xfrm>
            <a:off x="4360614" y="368161"/>
            <a:ext cx="3096825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The online and total service monitored count 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7E389E-FC8B-D2CE-38E5-A4DB838937F4}"/>
              </a:ext>
            </a:extLst>
          </p:cNvPr>
          <p:cNvCxnSpPr>
            <a:cxnSpLocks/>
          </p:cNvCxnSpPr>
          <p:nvPr/>
        </p:nvCxnSpPr>
        <p:spPr>
          <a:xfrm>
            <a:off x="2953657" y="699318"/>
            <a:ext cx="0" cy="1330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3DE94-F332-7607-C11D-2F94294B8421}"/>
              </a:ext>
            </a:extLst>
          </p:cNvPr>
          <p:cNvSpPr/>
          <p:nvPr/>
        </p:nvSpPr>
        <p:spPr>
          <a:xfrm>
            <a:off x="930364" y="2111111"/>
            <a:ext cx="4480560" cy="267848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49EA8-2389-FB46-4E1F-11BF6F2534CE}"/>
              </a:ext>
            </a:extLst>
          </p:cNvPr>
          <p:cNvSpPr txBox="1"/>
          <p:nvPr/>
        </p:nvSpPr>
        <p:spPr>
          <a:xfrm>
            <a:off x="894080" y="237653"/>
            <a:ext cx="3322320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The cluster’s network topology and the service health of each monitored node/sub-cluster 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E95BB9-003F-ED6D-2039-889920E423C0}"/>
              </a:ext>
            </a:extLst>
          </p:cNvPr>
          <p:cNvCxnSpPr>
            <a:cxnSpLocks/>
          </p:cNvCxnSpPr>
          <p:nvPr/>
        </p:nvCxnSpPr>
        <p:spPr>
          <a:xfrm>
            <a:off x="5683794" y="645160"/>
            <a:ext cx="0" cy="921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DB96EB-47D9-6142-93D5-BDEB5B38F47C}"/>
              </a:ext>
            </a:extLst>
          </p:cNvPr>
          <p:cNvSpPr txBox="1"/>
          <p:nvPr/>
        </p:nvSpPr>
        <p:spPr>
          <a:xfrm>
            <a:off x="7875974" y="374796"/>
            <a:ext cx="3503226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Current service score and the score history diagram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B035A0-1135-93B4-9B3E-D624E711AA49}"/>
              </a:ext>
            </a:extLst>
          </p:cNvPr>
          <p:cNvCxnSpPr>
            <a:cxnSpLocks/>
          </p:cNvCxnSpPr>
          <p:nvPr/>
        </p:nvCxnSpPr>
        <p:spPr>
          <a:xfrm flipH="1">
            <a:off x="10181803" y="2990820"/>
            <a:ext cx="3454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976C502-AC1D-FF54-A15A-EDF8C4CAFF74}"/>
              </a:ext>
            </a:extLst>
          </p:cNvPr>
          <p:cNvSpPr/>
          <p:nvPr/>
        </p:nvSpPr>
        <p:spPr>
          <a:xfrm>
            <a:off x="7875973" y="2143033"/>
            <a:ext cx="2273865" cy="13411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00E659-F0DB-9A68-C715-8B8A5EAFC311}"/>
              </a:ext>
            </a:extLst>
          </p:cNvPr>
          <p:cNvSpPr txBox="1"/>
          <p:nvPr/>
        </p:nvSpPr>
        <p:spPr>
          <a:xfrm>
            <a:off x="10575563" y="2809240"/>
            <a:ext cx="1167656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Service health percentage categorized by services type.   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DA2E91-6846-C737-FB29-E2798001D9CE}"/>
              </a:ext>
            </a:extLst>
          </p:cNvPr>
          <p:cNvSpPr/>
          <p:nvPr/>
        </p:nvSpPr>
        <p:spPr>
          <a:xfrm>
            <a:off x="926041" y="4900650"/>
            <a:ext cx="4519719" cy="117575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F6FAE5-C5B5-D6EB-5381-3E1DE18FF7A9}"/>
              </a:ext>
            </a:extLst>
          </p:cNvPr>
          <p:cNvCxnSpPr>
            <a:cxnSpLocks/>
          </p:cNvCxnSpPr>
          <p:nvPr/>
        </p:nvCxnSpPr>
        <p:spPr>
          <a:xfrm flipH="1">
            <a:off x="2357119" y="1162546"/>
            <a:ext cx="81701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564354-C3AF-5B4F-8CFD-A8E960C873B2}"/>
              </a:ext>
            </a:extLst>
          </p:cNvPr>
          <p:cNvSpPr txBox="1"/>
          <p:nvPr/>
        </p:nvSpPr>
        <p:spPr>
          <a:xfrm>
            <a:off x="10466285" y="5148265"/>
            <a:ext cx="1167656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Score history  </a:t>
            </a:r>
            <a:endParaRPr lang="en-SG" sz="1200" b="1" dirty="0">
              <a:solidFill>
                <a:srgbClr val="002060"/>
              </a:solidFill>
            </a:endParaRPr>
          </a:p>
          <a:p>
            <a:r>
              <a:rPr lang="en-US" sz="1200" b="1" dirty="0">
                <a:solidFill>
                  <a:srgbClr val="002060"/>
                </a:solidFill>
              </a:rPr>
              <a:t>table of every sub-service cluster.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850E87-D2DC-D9D9-CA6E-619A5167E34B}"/>
              </a:ext>
            </a:extLst>
          </p:cNvPr>
          <p:cNvSpPr/>
          <p:nvPr/>
        </p:nvSpPr>
        <p:spPr>
          <a:xfrm>
            <a:off x="847117" y="1081266"/>
            <a:ext cx="1509992" cy="4853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57BAFC-7795-1B9D-883A-50F1DC4AB76B}"/>
              </a:ext>
            </a:extLst>
          </p:cNvPr>
          <p:cNvCxnSpPr>
            <a:cxnSpLocks/>
          </p:cNvCxnSpPr>
          <p:nvPr/>
        </p:nvCxnSpPr>
        <p:spPr>
          <a:xfrm flipH="1">
            <a:off x="5477725" y="5825460"/>
            <a:ext cx="49885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262274-0E2A-08C2-8E50-76A55399906D}"/>
              </a:ext>
            </a:extLst>
          </p:cNvPr>
          <p:cNvSpPr txBox="1"/>
          <p:nvPr/>
        </p:nvSpPr>
        <p:spPr>
          <a:xfrm>
            <a:off x="10551401" y="1033343"/>
            <a:ext cx="116765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Teams/Cluster selection drop down menu.</a:t>
            </a:r>
            <a:endParaRPr lang="en-SG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1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[result]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86E90-A13B-427A-9FC2-B95007B10872}"/>
              </a:ext>
            </a:extLst>
          </p:cNvPr>
          <p:cNvSpPr txBox="1"/>
          <p:nvPr/>
        </p:nvSpPr>
        <p:spPr>
          <a:xfrm>
            <a:off x="5248760" y="711001"/>
            <a:ext cx="5367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monitor result</a:t>
            </a:r>
            <a:r>
              <a:rPr lang="en-SG" sz="1600" dirty="0"/>
              <a:t>:</a:t>
            </a:r>
          </a:p>
          <a:p>
            <a:pPr algn="just"/>
            <a:endParaRPr lang="en-S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Ping client: 900KB raw ping record [text format].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Monitor hub: 600K DB raw + </a:t>
            </a:r>
            <a:r>
              <a:rPr lang="en-SG" sz="1400" dirty="0" err="1"/>
              <a:t>avg</a:t>
            </a:r>
            <a:r>
              <a:rPr lang="en-SG" sz="1400" dirty="0"/>
              <a:t> data, 1 network interrupt detect and reported.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Telegram-bot: 197 </a:t>
            </a:r>
            <a:r>
              <a:rPr lang="en-SG" sz="1400" dirty="0" err="1"/>
              <a:t>avg</a:t>
            </a:r>
            <a:r>
              <a:rPr lang="en-SG" sz="1400" dirty="0"/>
              <a:t> ping report in the channel.  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2C6361-3E14-6C30-9E23-CDEFB2906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0" y="1108891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0A3232-5D8A-AAB5-4F52-03DC6610B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4" y="4050028"/>
            <a:ext cx="4727584" cy="25607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DB038-14DB-C6C1-8F2D-2A641849954B}"/>
              </a:ext>
            </a:extLst>
          </p:cNvPr>
          <p:cNvSpPr txBox="1"/>
          <p:nvPr/>
        </p:nvSpPr>
        <p:spPr>
          <a:xfrm>
            <a:off x="5248760" y="2241717"/>
            <a:ext cx="472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Network interrupt [16/11/2022] detection result</a:t>
            </a:r>
            <a:r>
              <a:rPr lang="en-SG" sz="1600" dirty="0"/>
              <a:t>: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862745-6C22-4C22-8261-159F4C056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49" y="2724900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CF00E81-516B-25AF-9B16-C62E0EE85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0179" y="49956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" name="Picture 19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FDECD6E9-8CAD-96A7-2E95-B668AFCD9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54" y="2362393"/>
            <a:ext cx="1916607" cy="414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7A3701D-4301-EEE9-971C-D83B9EC620F3}"/>
              </a:ext>
            </a:extLst>
          </p:cNvPr>
          <p:cNvSpPr/>
          <p:nvPr/>
        </p:nvSpPr>
        <p:spPr>
          <a:xfrm>
            <a:off x="7693843" y="3300984"/>
            <a:ext cx="448056" cy="6217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B6B6A3-21FD-1ED4-23FF-1FE4681B758C}"/>
              </a:ext>
            </a:extLst>
          </p:cNvPr>
          <p:cNvSpPr/>
          <p:nvPr/>
        </p:nvSpPr>
        <p:spPr>
          <a:xfrm>
            <a:off x="6194227" y="4151376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CC5D5-63BB-ABE0-4489-3D5E9FC0320A}"/>
              </a:ext>
            </a:extLst>
          </p:cNvPr>
          <p:cNvSpPr/>
          <p:nvPr/>
        </p:nvSpPr>
        <p:spPr>
          <a:xfrm>
            <a:off x="7840145" y="4189476"/>
            <a:ext cx="448056" cy="7757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C7204F-946B-7013-2BD5-F3C668F4C72E}"/>
              </a:ext>
            </a:extLst>
          </p:cNvPr>
          <p:cNvSpPr/>
          <p:nvPr/>
        </p:nvSpPr>
        <p:spPr>
          <a:xfrm>
            <a:off x="9272707" y="3236212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55BA157-E33C-B84C-35FB-19AA980EE433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7849645" y="3524657"/>
            <a:ext cx="1024128" cy="3905197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EFF42D-C3CB-61E2-2FBD-15E260B80F77}"/>
              </a:ext>
            </a:extLst>
          </p:cNvPr>
          <p:cNvCxnSpPr>
            <a:cxnSpLocks/>
          </p:cNvCxnSpPr>
          <p:nvPr/>
        </p:nvCxnSpPr>
        <p:spPr>
          <a:xfrm>
            <a:off x="9504355" y="4050028"/>
            <a:ext cx="0" cy="19392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C0BAC8-68B5-A790-ABB9-4B7EF9175A12}"/>
              </a:ext>
            </a:extLst>
          </p:cNvPr>
          <p:cNvCxnSpPr>
            <a:cxnSpLocks/>
          </p:cNvCxnSpPr>
          <p:nvPr/>
        </p:nvCxnSpPr>
        <p:spPr>
          <a:xfrm>
            <a:off x="7910251" y="4950771"/>
            <a:ext cx="0" cy="103854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E76D107-0B4C-3487-3A5A-F813239FE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23799" y="3648267"/>
            <a:ext cx="2166821" cy="2130621"/>
          </a:xfrm>
          <a:prstGeom prst="bentConnector3">
            <a:avLst>
              <a:gd name="adj1" fmla="val 9979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EBB901-7AE6-F03A-A519-41C66844B203}"/>
              </a:ext>
            </a:extLst>
          </p:cNvPr>
          <p:cNvSpPr txBox="1"/>
          <p:nvPr/>
        </p:nvSpPr>
        <p:spPr>
          <a:xfrm>
            <a:off x="5363765" y="6063688"/>
            <a:ext cx="44477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dirty="0"/>
              <a:t>Network interrupt time:</a:t>
            </a:r>
          </a:p>
          <a:p>
            <a:pPr algn="just"/>
            <a:r>
              <a:rPr lang="en-US" sz="1400" dirty="0"/>
              <a:t>ITU reported the started at 2:16 pm and they started to recover at 2:20pm</a:t>
            </a:r>
            <a:r>
              <a:rPr lang="en-SG" sz="1600" dirty="0"/>
              <a:t>.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252A64-2B30-8034-E049-708B1800E27D}"/>
              </a:ext>
            </a:extLst>
          </p:cNvPr>
          <p:cNvSpPr/>
          <p:nvPr/>
        </p:nvSpPr>
        <p:spPr>
          <a:xfrm>
            <a:off x="3026664" y="4434840"/>
            <a:ext cx="182880" cy="7132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0410FA-5167-7552-2F0D-82DC82B37232}"/>
              </a:ext>
            </a:extLst>
          </p:cNvPr>
          <p:cNvSpPr txBox="1"/>
          <p:nvPr/>
        </p:nvSpPr>
        <p:spPr>
          <a:xfrm>
            <a:off x="307560" y="697921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day-1 [15/11/2022] entire ping latency chart: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693D23-A6AB-49EE-D748-DFE53F8E437E}"/>
              </a:ext>
            </a:extLst>
          </p:cNvPr>
          <p:cNvSpPr txBox="1"/>
          <p:nvPr/>
        </p:nvSpPr>
        <p:spPr>
          <a:xfrm>
            <a:off x="204190" y="3669668"/>
            <a:ext cx="6144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day-2 [16/11/2022] entire ping latency chart: </a:t>
            </a:r>
          </a:p>
        </p:txBody>
      </p:sp>
    </p:spTree>
    <p:extLst>
      <p:ext uri="{BB962C8B-B14F-4D97-AF65-F5344CB8AC3E}">
        <p14:creationId xmlns:p14="http://schemas.microsoft.com/office/powerpoint/2010/main" val="417920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CB6EA6-0721-A299-561B-5A7582919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0" y="416835"/>
            <a:ext cx="5157295" cy="27935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FE47C9-D254-9D81-7524-59CD28D61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4" y="3337757"/>
            <a:ext cx="5157293" cy="27935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7A667-4FBC-C1DE-91DC-BF3F0FEE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47" y="416835"/>
            <a:ext cx="4403364" cy="27519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8B3BF-D470-4869-944A-E5E9C8D7B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47" y="3337756"/>
            <a:ext cx="4403364" cy="27935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5287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218</Words>
  <Application>Microsoft Office PowerPoint</Application>
  <PresentationFormat>Widescreen</PresentationFormat>
  <Paragraphs>47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yuancheng Liu</cp:lastModifiedBy>
  <cp:revision>10</cp:revision>
  <dcterms:created xsi:type="dcterms:W3CDTF">2023-07-14T09:09:19Z</dcterms:created>
  <dcterms:modified xsi:type="dcterms:W3CDTF">2026-02-04T02:02:43Z</dcterms:modified>
</cp:coreProperties>
</file>